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52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2024-09-26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2024-09-26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2024-09-26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2024-09-26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2024-09-26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2024-09-26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2024-09-26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2024-09-26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2024-09-26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2024-09-26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2024-09-26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6" Type="http://schemas.openxmlformats.org/officeDocument/2006/relationships/hyperlink" Target="https://reference.opcfoundation.org/WoT/v100/docs/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oT/IG/wiki/Wiki_for_WoT_Week_2024_plann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7674-345B-6D45-8433-396169D87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212938"/>
            <a:ext cx="10515600" cy="1392589"/>
          </a:xfrm>
        </p:spPr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Liaisons – OPC UA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957DB-7468-C943-8F4B-9FE90A3CB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75608"/>
            <a:ext cx="9144000" cy="11373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Sebastian </a:t>
            </a:r>
            <a:r>
              <a:rPr lang="en-US" dirty="0" err="1"/>
              <a:t>Käbisch</a:t>
            </a:r>
            <a:endParaRPr lang="en-US" dirty="0"/>
          </a:p>
          <a:p>
            <a:r>
              <a:rPr lang="en-US" dirty="0"/>
              <a:t>September 26, 2024</a:t>
            </a:r>
          </a:p>
          <a:p>
            <a:r>
              <a:rPr lang="en-US" dirty="0"/>
              <a:t>TPAC 2024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488F1-92D7-254A-A373-03160DC7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W3C Web of Things (WoT) WG/IG – TPAC 2024</a:t>
            </a:r>
          </a:p>
        </p:txBody>
      </p:sp>
    </p:spTree>
    <p:extLst>
      <p:ext uri="{BB962C8B-B14F-4D97-AF65-F5344CB8AC3E}">
        <p14:creationId xmlns:p14="http://schemas.microsoft.com/office/powerpoint/2010/main" val="17232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Abgerundetes Rechteck 43">
            <a:extLst>
              <a:ext uri="{FF2B5EF4-FFF2-40B4-BE49-F238E27FC236}">
                <a16:creationId xmlns:a16="http://schemas.microsoft.com/office/drawing/2014/main" id="{0A411090-5D0D-44C9-2F5B-D105A5375E21}"/>
              </a:ext>
            </a:extLst>
          </p:cNvPr>
          <p:cNvSpPr/>
          <p:nvPr/>
        </p:nvSpPr>
        <p:spPr>
          <a:xfrm>
            <a:off x="8287000" y="3261023"/>
            <a:ext cx="3528517" cy="706996"/>
          </a:xfrm>
          <a:prstGeom prst="roundRect">
            <a:avLst/>
          </a:prstGeom>
          <a:solidFill>
            <a:srgbClr val="02FFB9">
              <a:alpha val="226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5" name="Abgerundetes Rechteck 44">
            <a:extLst>
              <a:ext uri="{FF2B5EF4-FFF2-40B4-BE49-F238E27FC236}">
                <a16:creationId xmlns:a16="http://schemas.microsoft.com/office/drawing/2014/main" id="{1E4B562A-F8B5-4B81-9AE4-08F5F5521BD9}"/>
              </a:ext>
            </a:extLst>
          </p:cNvPr>
          <p:cNvSpPr/>
          <p:nvPr/>
        </p:nvSpPr>
        <p:spPr>
          <a:xfrm>
            <a:off x="8322945" y="5751646"/>
            <a:ext cx="3282620" cy="706996"/>
          </a:xfrm>
          <a:prstGeom prst="roundRect">
            <a:avLst/>
          </a:prstGeom>
          <a:solidFill>
            <a:srgbClr val="02FFB9">
              <a:alpha val="226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E0C9A7-2DD8-D54B-E81D-F93E51E52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WoT</a:t>
            </a:r>
            <a:r>
              <a:rPr lang="en-US" sz="4000" dirty="0"/>
              <a:t> as a complementary solution for OPC UA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988AE29-00C3-ECAE-4FBF-88AD899BA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D440B6A-5BDD-6F9A-6704-1068B5A0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7FD8895-3771-1C6F-8DC7-C0492F42F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2024-09-26</a:t>
            </a:fld>
            <a:endParaRPr lang="en-US"/>
          </a:p>
        </p:txBody>
      </p:sp>
      <p:pic>
        <p:nvPicPr>
          <p:cNvPr id="7" name="Grafik 35">
            <a:extLst>
              <a:ext uri="{FF2B5EF4-FFF2-40B4-BE49-F238E27FC236}">
                <a16:creationId xmlns:a16="http://schemas.microsoft.com/office/drawing/2014/main" id="{FD73F9BE-97B6-F1E1-2F38-0D320F104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86" y="3115713"/>
            <a:ext cx="2781262" cy="2005872"/>
          </a:xfrm>
          <a:prstGeom prst="rect">
            <a:avLst/>
          </a:prstGeom>
        </p:spPr>
      </p:pic>
      <p:pic>
        <p:nvPicPr>
          <p:cNvPr id="8" name="Picture 3" descr="A picture containing text, parking&#10;&#10;Description automatically generated">
            <a:extLst>
              <a:ext uri="{FF2B5EF4-FFF2-40B4-BE49-F238E27FC236}">
                <a16:creationId xmlns:a16="http://schemas.microsoft.com/office/drawing/2014/main" id="{3E0B3216-70E2-337F-897A-1C68DE9D1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269" y="5616113"/>
            <a:ext cx="711516" cy="755453"/>
          </a:xfrm>
          <a:prstGeom prst="rect">
            <a:avLst/>
          </a:prstGeom>
        </p:spPr>
      </p:pic>
      <p:pic>
        <p:nvPicPr>
          <p:cNvPr id="9" name="Picture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29B7E808-CB20-6AAE-19D1-5F5A80A7E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302" y="5616113"/>
            <a:ext cx="1093176" cy="740237"/>
          </a:xfrm>
          <a:prstGeom prst="rect">
            <a:avLst/>
          </a:prstGeom>
        </p:spPr>
      </p:pic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AB44574D-4736-F42B-8C01-F73F39B0D7A5}"/>
              </a:ext>
            </a:extLst>
          </p:cNvPr>
          <p:cNvCxnSpPr/>
          <p:nvPr/>
        </p:nvCxnSpPr>
        <p:spPr>
          <a:xfrm flipV="1">
            <a:off x="3186654" y="4702308"/>
            <a:ext cx="399011" cy="723207"/>
          </a:xfrm>
          <a:prstGeom prst="straightConnector1">
            <a:avLst/>
          </a:prstGeom>
          <a:ln w="952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34C1154-5351-2C42-EE45-46A0D11F3493}"/>
              </a:ext>
            </a:extLst>
          </p:cNvPr>
          <p:cNvCxnSpPr>
            <a:cxnSpLocks/>
          </p:cNvCxnSpPr>
          <p:nvPr/>
        </p:nvCxnSpPr>
        <p:spPr>
          <a:xfrm flipV="1">
            <a:off x="4796890" y="4806475"/>
            <a:ext cx="0" cy="696204"/>
          </a:xfrm>
          <a:prstGeom prst="straightConnector1">
            <a:avLst/>
          </a:prstGeom>
          <a:ln w="952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23245740-9A68-2852-2140-2F4F810C9D15}"/>
              </a:ext>
            </a:extLst>
          </p:cNvPr>
          <p:cNvSpPr txBox="1"/>
          <p:nvPr/>
        </p:nvSpPr>
        <p:spPr>
          <a:xfrm>
            <a:off x="5899904" y="5827641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/>
              <a:t>…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85301B6B-0FBF-6F1E-9107-AF82F77D4509}"/>
              </a:ext>
            </a:extLst>
          </p:cNvPr>
          <p:cNvSpPr txBox="1"/>
          <p:nvPr/>
        </p:nvSpPr>
        <p:spPr>
          <a:xfrm>
            <a:off x="8468225" y="4459152"/>
            <a:ext cx="3347293" cy="15250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00FFB9"/>
                </a:solidFill>
                <a:cs typeface="Arial"/>
              </a:rPr>
              <a:t>Southbound</a:t>
            </a:r>
          </a:p>
          <a:p>
            <a:pPr marL="0" lvl="1" defTabSz="914126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879BAA"/>
              </a:buClr>
              <a:buSzPct val="100000"/>
            </a:pPr>
            <a:r>
              <a:rPr lang="en-US" dirty="0">
                <a:solidFill>
                  <a:srgbClr val="00D7A0"/>
                </a:solidFill>
                <a:cs typeface="Arial"/>
              </a:rPr>
              <a:t>Use TDs </a:t>
            </a:r>
            <a:r>
              <a:rPr lang="en-US" dirty="0"/>
              <a:t>to simplify onboarding of shop floor devices (Modbus, </a:t>
            </a:r>
            <a:br>
              <a:rPr lang="en-US" dirty="0"/>
            </a:br>
            <a:r>
              <a:rPr lang="en-US" dirty="0"/>
              <a:t>CAN, …) into OPC UA</a:t>
            </a:r>
            <a:endParaRPr lang="en-US" dirty="0">
              <a:highlight>
                <a:srgbClr val="FFFF00"/>
              </a:highlight>
            </a:endParaRPr>
          </a:p>
          <a:p>
            <a:pPr marL="179388" lvl="1" indent="-180000" defTabSz="914126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879BAA"/>
              </a:buClr>
              <a:buSzPct val="100000"/>
              <a:buFontTx/>
              <a:buChar char="•"/>
            </a:pPr>
            <a:endParaRPr lang="en-US" sz="2000" dirty="0">
              <a:cs typeface="Arial"/>
            </a:endParaRPr>
          </a:p>
        </p:txBody>
      </p:sp>
      <p:pic>
        <p:nvPicPr>
          <p:cNvPr id="14" name="Picture 18" descr="Logo, icon&#10;&#10;Description automatically generated">
            <a:extLst>
              <a:ext uri="{FF2B5EF4-FFF2-40B4-BE49-F238E27FC236}">
                <a16:creationId xmlns:a16="http://schemas.microsoft.com/office/drawing/2014/main" id="{262398A5-4151-991E-9E15-AFDA0EE81D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8886" y="5312183"/>
            <a:ext cx="366779" cy="462684"/>
          </a:xfrm>
          <a:prstGeom prst="rect">
            <a:avLst/>
          </a:prstGeom>
        </p:spPr>
      </p:pic>
      <p:pic>
        <p:nvPicPr>
          <p:cNvPr id="15" name="Picture 18" descr="Logo, icon&#10;&#10;Description automatically generated">
            <a:extLst>
              <a:ext uri="{FF2B5EF4-FFF2-40B4-BE49-F238E27FC236}">
                <a16:creationId xmlns:a16="http://schemas.microsoft.com/office/drawing/2014/main" id="{C1A25515-9755-966E-F558-F65D26D351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1714" y="5312183"/>
            <a:ext cx="366779" cy="462684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716C5DEB-035C-6579-0E11-7649ED540023}"/>
              </a:ext>
            </a:extLst>
          </p:cNvPr>
          <p:cNvSpPr txBox="1"/>
          <p:nvPr/>
        </p:nvSpPr>
        <p:spPr>
          <a:xfrm>
            <a:off x="8438729" y="1434754"/>
            <a:ext cx="3282620" cy="21575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00FFB9"/>
                </a:solidFill>
                <a:cs typeface="Arial"/>
              </a:rPr>
              <a:t>Northbound</a:t>
            </a:r>
          </a:p>
          <a:p>
            <a:pPr marL="0" lvl="1" defTabSz="914126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879BAA"/>
              </a:buClr>
              <a:buSzPct val="100000"/>
            </a:pPr>
            <a:r>
              <a:rPr lang="en-US" dirty="0">
                <a:solidFill>
                  <a:srgbClr val="00D7A0"/>
                </a:solidFill>
                <a:cs typeface="Arial"/>
              </a:rPr>
              <a:t>Provide TD </a:t>
            </a:r>
            <a:r>
              <a:rPr lang="en-US" dirty="0"/>
              <a:t>to simplify orchestration with, e.g., </a:t>
            </a:r>
            <a:br>
              <a:rPr lang="en-US" dirty="0"/>
            </a:br>
            <a:r>
              <a:rPr lang="en-US" dirty="0"/>
              <a:t>non-OPC UA systems / devices (cross-domain scenarios) or rapid app development</a:t>
            </a:r>
            <a:br>
              <a:rPr lang="en-US" dirty="0">
                <a:solidFill>
                  <a:srgbClr val="E5E5E9"/>
                </a:solidFill>
              </a:rPr>
            </a:br>
            <a:br>
              <a:rPr lang="en-US" dirty="0">
                <a:solidFill>
                  <a:srgbClr val="E5E5E9"/>
                </a:solidFill>
              </a:rPr>
            </a:br>
            <a:endParaRPr lang="en-US" sz="2000" dirty="0">
              <a:cs typeface="Arial"/>
            </a:endParaRPr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4EC664E7-DC81-3EDC-3ED5-8F0B511C7143}"/>
              </a:ext>
            </a:extLst>
          </p:cNvPr>
          <p:cNvSpPr/>
          <p:nvPr/>
        </p:nvSpPr>
        <p:spPr>
          <a:xfrm>
            <a:off x="7566486" y="4338140"/>
            <a:ext cx="756459" cy="1948086"/>
          </a:xfrm>
          <a:prstGeom prst="rightBrace">
            <a:avLst/>
          </a:prstGeom>
          <a:ln w="9525">
            <a:solidFill>
              <a:schemeClr val="accent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9ACF86D7-2422-756C-05C5-80F6D34117AA}"/>
              </a:ext>
            </a:extLst>
          </p:cNvPr>
          <p:cNvSpPr/>
          <p:nvPr/>
        </p:nvSpPr>
        <p:spPr>
          <a:xfrm>
            <a:off x="7586522" y="1534210"/>
            <a:ext cx="756459" cy="2557212"/>
          </a:xfrm>
          <a:prstGeom prst="rightBrace">
            <a:avLst/>
          </a:prstGeom>
          <a:ln w="9525">
            <a:solidFill>
              <a:schemeClr val="accent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69B1EBA1-DF71-1F36-6DA0-7799B4897371}"/>
              </a:ext>
            </a:extLst>
          </p:cNvPr>
          <p:cNvGrpSpPr/>
          <p:nvPr/>
        </p:nvGrpSpPr>
        <p:grpSpPr>
          <a:xfrm>
            <a:off x="3242948" y="3610482"/>
            <a:ext cx="2391927" cy="1082559"/>
            <a:chOff x="3405421" y="3278077"/>
            <a:chExt cx="2391927" cy="1082559"/>
          </a:xfrm>
        </p:grpSpPr>
        <p:pic>
          <p:nvPicPr>
            <p:cNvPr id="20" name="Picture 2" descr="OPC UA | Industrielle Kommunikation | Siemens Switzerland">
              <a:extLst>
                <a:ext uri="{FF2B5EF4-FFF2-40B4-BE49-F238E27FC236}">
                  <a16:creationId xmlns:a16="http://schemas.microsoft.com/office/drawing/2014/main" id="{46631955-AB68-BD72-DDF1-60AEEC2306B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428"/>
            <a:stretch/>
          </p:blipFill>
          <p:spPr bwMode="auto">
            <a:xfrm>
              <a:off x="3405421" y="3278077"/>
              <a:ext cx="2391927" cy="10825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45815A8D-4423-F94E-D28E-54780BA628BB}"/>
                </a:ext>
              </a:extLst>
            </p:cNvPr>
            <p:cNvSpPr txBox="1"/>
            <p:nvPr/>
          </p:nvSpPr>
          <p:spPr>
            <a:xfrm>
              <a:off x="3587209" y="3994271"/>
              <a:ext cx="198131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sz="2000" b="1" dirty="0">
                  <a:solidFill>
                    <a:srgbClr val="01A7E1"/>
                  </a:solidFill>
                </a:rPr>
                <a:t>Server / PubSub</a:t>
              </a:r>
            </a:p>
          </p:txBody>
        </p:sp>
      </p:grpSp>
      <p:sp>
        <p:nvSpPr>
          <p:cNvPr id="22" name="Ellipse 6">
            <a:extLst>
              <a:ext uri="{FF2B5EF4-FFF2-40B4-BE49-F238E27FC236}">
                <a16:creationId xmlns:a16="http://schemas.microsoft.com/office/drawing/2014/main" id="{321DD9F6-D873-8566-2D18-9FB2E3244F51}"/>
              </a:ext>
            </a:extLst>
          </p:cNvPr>
          <p:cNvSpPr/>
          <p:nvPr/>
        </p:nvSpPr>
        <p:spPr bwMode="gray">
          <a:xfrm rot="2604887">
            <a:off x="5662299" y="2352462"/>
            <a:ext cx="145380" cy="1559460"/>
          </a:xfrm>
          <a:custGeom>
            <a:avLst/>
            <a:gdLst>
              <a:gd name="connsiteX0" fmla="*/ 0 w 609727"/>
              <a:gd name="connsiteY0" fmla="*/ 304864 h 609727"/>
              <a:gd name="connsiteX1" fmla="*/ 304864 w 609727"/>
              <a:gd name="connsiteY1" fmla="*/ 0 h 609727"/>
              <a:gd name="connsiteX2" fmla="*/ 609728 w 609727"/>
              <a:gd name="connsiteY2" fmla="*/ 304864 h 609727"/>
              <a:gd name="connsiteX3" fmla="*/ 304864 w 609727"/>
              <a:gd name="connsiteY3" fmla="*/ 609728 h 609727"/>
              <a:gd name="connsiteX4" fmla="*/ 0 w 609727"/>
              <a:gd name="connsiteY4" fmla="*/ 304864 h 609727"/>
              <a:gd name="connsiteX0" fmla="*/ 609728 w 701168"/>
              <a:gd name="connsiteY0" fmla="*/ 304864 h 609728"/>
              <a:gd name="connsiteX1" fmla="*/ 304864 w 701168"/>
              <a:gd name="connsiteY1" fmla="*/ 609728 h 609728"/>
              <a:gd name="connsiteX2" fmla="*/ 0 w 701168"/>
              <a:gd name="connsiteY2" fmla="*/ 304864 h 609728"/>
              <a:gd name="connsiteX3" fmla="*/ 304864 w 701168"/>
              <a:gd name="connsiteY3" fmla="*/ 0 h 609728"/>
              <a:gd name="connsiteX4" fmla="*/ 701168 w 701168"/>
              <a:gd name="connsiteY4" fmla="*/ 396304 h 609728"/>
              <a:gd name="connsiteX0" fmla="*/ 609728 w 609728"/>
              <a:gd name="connsiteY0" fmla="*/ 304864 h 609728"/>
              <a:gd name="connsiteX1" fmla="*/ 304864 w 609728"/>
              <a:gd name="connsiteY1" fmla="*/ 609728 h 609728"/>
              <a:gd name="connsiteX2" fmla="*/ 0 w 609728"/>
              <a:gd name="connsiteY2" fmla="*/ 304864 h 609728"/>
              <a:gd name="connsiteX3" fmla="*/ 304864 w 609728"/>
              <a:gd name="connsiteY3" fmla="*/ 0 h 609728"/>
              <a:gd name="connsiteX0" fmla="*/ 304864 w 304864"/>
              <a:gd name="connsiteY0" fmla="*/ 609728 h 609728"/>
              <a:gd name="connsiteX1" fmla="*/ 0 w 304864"/>
              <a:gd name="connsiteY1" fmla="*/ 304864 h 609728"/>
              <a:gd name="connsiteX2" fmla="*/ 304864 w 304864"/>
              <a:gd name="connsiteY2" fmla="*/ 0 h 609728"/>
              <a:gd name="connsiteX0" fmla="*/ 0 w 304864"/>
              <a:gd name="connsiteY0" fmla="*/ 304864 h 304864"/>
              <a:gd name="connsiteX1" fmla="*/ 304864 w 304864"/>
              <a:gd name="connsiteY1" fmla="*/ 0 h 304864"/>
              <a:gd name="connsiteX0" fmla="*/ 0 w 182880"/>
              <a:gd name="connsiteY0" fmla="*/ 301196 h 301196"/>
              <a:gd name="connsiteX1" fmla="*/ 182880 w 182880"/>
              <a:gd name="connsiteY1" fmla="*/ 0 h 301196"/>
              <a:gd name="connsiteX0" fmla="*/ 75378 w 258258"/>
              <a:gd name="connsiteY0" fmla="*/ 301196 h 301196"/>
              <a:gd name="connsiteX1" fmla="*/ 258258 w 258258"/>
              <a:gd name="connsiteY1" fmla="*/ 0 h 301196"/>
              <a:gd name="connsiteX0" fmla="*/ 83961 w 227280"/>
              <a:gd name="connsiteY0" fmla="*/ 282857 h 282857"/>
              <a:gd name="connsiteX1" fmla="*/ 227279 w 227280"/>
              <a:gd name="connsiteY1" fmla="*/ 0 h 282857"/>
              <a:gd name="connsiteX0" fmla="*/ 36482 w 607840"/>
              <a:gd name="connsiteY0" fmla="*/ 281214 h 281214"/>
              <a:gd name="connsiteX1" fmla="*/ 607840 w 607840"/>
              <a:gd name="connsiteY1" fmla="*/ 0 h 281214"/>
              <a:gd name="connsiteX0" fmla="*/ 72151 w 643509"/>
              <a:gd name="connsiteY0" fmla="*/ 281214 h 281214"/>
              <a:gd name="connsiteX1" fmla="*/ 643509 w 643509"/>
              <a:gd name="connsiteY1" fmla="*/ 0 h 281214"/>
              <a:gd name="connsiteX0" fmla="*/ 68221 w 665038"/>
              <a:gd name="connsiteY0" fmla="*/ 294112 h 294112"/>
              <a:gd name="connsiteX1" fmla="*/ 665038 w 665038"/>
              <a:gd name="connsiteY1" fmla="*/ 0 h 294112"/>
              <a:gd name="connsiteX0" fmla="*/ 232878 w 829695"/>
              <a:gd name="connsiteY0" fmla="*/ 294112 h 294112"/>
              <a:gd name="connsiteX1" fmla="*/ 829695 w 829695"/>
              <a:gd name="connsiteY1" fmla="*/ 0 h 294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29695" h="294112">
                <a:moveTo>
                  <a:pt x="232878" y="294112"/>
                </a:moveTo>
                <a:cubicBezTo>
                  <a:pt x="-336543" y="214301"/>
                  <a:pt x="245708" y="1732"/>
                  <a:pt x="829695" y="0"/>
                </a:cubicBezTo>
              </a:path>
            </a:pathLst>
          </a:custGeom>
          <a:ln w="28575" cap="rnd" cmpd="sng" algn="ctr">
            <a:solidFill>
              <a:schemeClr val="tx1">
                <a:lumMod val="100000"/>
              </a:schemeClr>
            </a:solidFill>
            <a:prstDash val="sysDot"/>
            <a:round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/>
          </a:p>
        </p:txBody>
      </p:sp>
      <p:pic>
        <p:nvPicPr>
          <p:cNvPr id="23" name="Picture 18" descr="Logo, icon&#10;&#10;Description automatically generated">
            <a:extLst>
              <a:ext uri="{FF2B5EF4-FFF2-40B4-BE49-F238E27FC236}">
                <a16:creationId xmlns:a16="http://schemas.microsoft.com/office/drawing/2014/main" id="{1354ACE6-6C1F-BBAA-455C-2D8675F5C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7893" y="3156618"/>
            <a:ext cx="433175" cy="546441"/>
          </a:xfrm>
          <a:prstGeom prst="rect">
            <a:avLst/>
          </a:prstGeom>
        </p:spPr>
      </p:pic>
      <p:sp>
        <p:nvSpPr>
          <p:cNvPr id="24" name="Ellipse 6">
            <a:extLst>
              <a:ext uri="{FF2B5EF4-FFF2-40B4-BE49-F238E27FC236}">
                <a16:creationId xmlns:a16="http://schemas.microsoft.com/office/drawing/2014/main" id="{C21CC3C8-D2B5-26FB-40D5-3039B0A579BE}"/>
              </a:ext>
            </a:extLst>
          </p:cNvPr>
          <p:cNvSpPr/>
          <p:nvPr/>
        </p:nvSpPr>
        <p:spPr bwMode="gray">
          <a:xfrm rot="7217292">
            <a:off x="2732156" y="2029418"/>
            <a:ext cx="587737" cy="1778645"/>
          </a:xfrm>
          <a:custGeom>
            <a:avLst/>
            <a:gdLst>
              <a:gd name="connsiteX0" fmla="*/ 0 w 609727"/>
              <a:gd name="connsiteY0" fmla="*/ 304864 h 609727"/>
              <a:gd name="connsiteX1" fmla="*/ 304864 w 609727"/>
              <a:gd name="connsiteY1" fmla="*/ 0 h 609727"/>
              <a:gd name="connsiteX2" fmla="*/ 609728 w 609727"/>
              <a:gd name="connsiteY2" fmla="*/ 304864 h 609727"/>
              <a:gd name="connsiteX3" fmla="*/ 304864 w 609727"/>
              <a:gd name="connsiteY3" fmla="*/ 609728 h 609727"/>
              <a:gd name="connsiteX4" fmla="*/ 0 w 609727"/>
              <a:gd name="connsiteY4" fmla="*/ 304864 h 609727"/>
              <a:gd name="connsiteX0" fmla="*/ 609728 w 701168"/>
              <a:gd name="connsiteY0" fmla="*/ 304864 h 609728"/>
              <a:gd name="connsiteX1" fmla="*/ 304864 w 701168"/>
              <a:gd name="connsiteY1" fmla="*/ 609728 h 609728"/>
              <a:gd name="connsiteX2" fmla="*/ 0 w 701168"/>
              <a:gd name="connsiteY2" fmla="*/ 304864 h 609728"/>
              <a:gd name="connsiteX3" fmla="*/ 304864 w 701168"/>
              <a:gd name="connsiteY3" fmla="*/ 0 h 609728"/>
              <a:gd name="connsiteX4" fmla="*/ 701168 w 701168"/>
              <a:gd name="connsiteY4" fmla="*/ 396304 h 609728"/>
              <a:gd name="connsiteX0" fmla="*/ 609728 w 609728"/>
              <a:gd name="connsiteY0" fmla="*/ 304864 h 609728"/>
              <a:gd name="connsiteX1" fmla="*/ 304864 w 609728"/>
              <a:gd name="connsiteY1" fmla="*/ 609728 h 609728"/>
              <a:gd name="connsiteX2" fmla="*/ 0 w 609728"/>
              <a:gd name="connsiteY2" fmla="*/ 304864 h 609728"/>
              <a:gd name="connsiteX3" fmla="*/ 304864 w 609728"/>
              <a:gd name="connsiteY3" fmla="*/ 0 h 609728"/>
              <a:gd name="connsiteX0" fmla="*/ 304864 w 304864"/>
              <a:gd name="connsiteY0" fmla="*/ 609728 h 609728"/>
              <a:gd name="connsiteX1" fmla="*/ 0 w 304864"/>
              <a:gd name="connsiteY1" fmla="*/ 304864 h 609728"/>
              <a:gd name="connsiteX2" fmla="*/ 304864 w 304864"/>
              <a:gd name="connsiteY2" fmla="*/ 0 h 609728"/>
              <a:gd name="connsiteX0" fmla="*/ 0 w 304864"/>
              <a:gd name="connsiteY0" fmla="*/ 304864 h 304864"/>
              <a:gd name="connsiteX1" fmla="*/ 304864 w 304864"/>
              <a:gd name="connsiteY1" fmla="*/ 0 h 304864"/>
              <a:gd name="connsiteX0" fmla="*/ 0 w 182880"/>
              <a:gd name="connsiteY0" fmla="*/ 301196 h 301196"/>
              <a:gd name="connsiteX1" fmla="*/ 182880 w 182880"/>
              <a:gd name="connsiteY1" fmla="*/ 0 h 301196"/>
              <a:gd name="connsiteX0" fmla="*/ 75378 w 258258"/>
              <a:gd name="connsiteY0" fmla="*/ 301196 h 301196"/>
              <a:gd name="connsiteX1" fmla="*/ 258258 w 258258"/>
              <a:gd name="connsiteY1" fmla="*/ 0 h 301196"/>
              <a:gd name="connsiteX0" fmla="*/ 83961 w 227280"/>
              <a:gd name="connsiteY0" fmla="*/ 282857 h 282857"/>
              <a:gd name="connsiteX1" fmla="*/ 227279 w 227280"/>
              <a:gd name="connsiteY1" fmla="*/ 0 h 282857"/>
              <a:gd name="connsiteX0" fmla="*/ 36482 w 607840"/>
              <a:gd name="connsiteY0" fmla="*/ 281214 h 281214"/>
              <a:gd name="connsiteX1" fmla="*/ 607840 w 607840"/>
              <a:gd name="connsiteY1" fmla="*/ 0 h 281214"/>
              <a:gd name="connsiteX0" fmla="*/ 72151 w 643509"/>
              <a:gd name="connsiteY0" fmla="*/ 281214 h 281214"/>
              <a:gd name="connsiteX1" fmla="*/ 643509 w 643509"/>
              <a:gd name="connsiteY1" fmla="*/ 0 h 281214"/>
              <a:gd name="connsiteX0" fmla="*/ 68221 w 665038"/>
              <a:gd name="connsiteY0" fmla="*/ 294112 h 294112"/>
              <a:gd name="connsiteX1" fmla="*/ 665038 w 665038"/>
              <a:gd name="connsiteY1" fmla="*/ 0 h 294112"/>
              <a:gd name="connsiteX0" fmla="*/ 232878 w 829695"/>
              <a:gd name="connsiteY0" fmla="*/ 294112 h 294112"/>
              <a:gd name="connsiteX1" fmla="*/ 829695 w 829695"/>
              <a:gd name="connsiteY1" fmla="*/ 0 h 294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29695" h="294112">
                <a:moveTo>
                  <a:pt x="232878" y="294112"/>
                </a:moveTo>
                <a:cubicBezTo>
                  <a:pt x="-336543" y="214301"/>
                  <a:pt x="245708" y="1732"/>
                  <a:pt x="829695" y="0"/>
                </a:cubicBezTo>
              </a:path>
            </a:pathLst>
          </a:custGeom>
          <a:ln w="28575" cap="rnd" cmpd="sng" algn="ctr">
            <a:solidFill>
              <a:schemeClr val="tx1">
                <a:lumMod val="100000"/>
              </a:schemeClr>
            </a:solidFill>
            <a:prstDash val="sysDot"/>
            <a:round/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/>
          </a:p>
        </p:txBody>
      </p:sp>
      <p:sp>
        <p:nvSpPr>
          <p:cNvPr id="25" name="TextBox 5">
            <a:extLst>
              <a:ext uri="{FF2B5EF4-FFF2-40B4-BE49-F238E27FC236}">
                <a16:creationId xmlns:a16="http://schemas.microsoft.com/office/drawing/2014/main" id="{E0935453-1523-BF58-4CEC-42CA97868000}"/>
              </a:ext>
            </a:extLst>
          </p:cNvPr>
          <p:cNvSpPr txBox="1"/>
          <p:nvPr/>
        </p:nvSpPr>
        <p:spPr>
          <a:xfrm>
            <a:off x="487071" y="2029435"/>
            <a:ext cx="2760757" cy="7632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solidFill>
                  <a:srgbClr val="00FFB9"/>
                </a:solidFill>
                <a:cs typeface="Arial"/>
              </a:rPr>
              <a:t>OPC UA ecosystem</a:t>
            </a:r>
            <a:br>
              <a:rPr lang="en-US" sz="1600" b="1" dirty="0">
                <a:solidFill>
                  <a:srgbClr val="00FFB9"/>
                </a:solidFill>
                <a:cs typeface="Arial"/>
              </a:rPr>
            </a:br>
            <a:r>
              <a:rPr lang="en-US" sz="1600" dirty="0"/>
              <a:t>(M2M, UA cloud, </a:t>
            </a:r>
            <a:r>
              <a:rPr lang="en-US" sz="1600" dirty="0" err="1"/>
              <a:t>etc</a:t>
            </a:r>
            <a:r>
              <a:rPr lang="en-US" sz="1600" dirty="0"/>
              <a:t>)</a:t>
            </a:r>
            <a:endParaRPr lang="en-US" sz="2000" dirty="0"/>
          </a:p>
          <a:p>
            <a:pPr marL="179388" lvl="1" indent="-180000" defTabSz="914126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879BAA"/>
              </a:buClr>
              <a:buSzPct val="100000"/>
              <a:buFontTx/>
              <a:buChar char="•"/>
            </a:pPr>
            <a:endParaRPr lang="en-US" sz="1400" dirty="0">
              <a:cs typeface="Arial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49026AB9-FF21-76D0-1C6A-47F0B47B0571}"/>
              </a:ext>
            </a:extLst>
          </p:cNvPr>
          <p:cNvGrpSpPr/>
          <p:nvPr/>
        </p:nvGrpSpPr>
        <p:grpSpPr>
          <a:xfrm>
            <a:off x="5963125" y="1434922"/>
            <a:ext cx="1869002" cy="2373300"/>
            <a:chOff x="6148059" y="1265331"/>
            <a:chExt cx="1869002" cy="2373300"/>
          </a:xfrm>
        </p:grpSpPr>
        <p:sp>
          <p:nvSpPr>
            <p:cNvPr id="27" name="Ellipse 6">
              <a:extLst>
                <a:ext uri="{FF2B5EF4-FFF2-40B4-BE49-F238E27FC236}">
                  <a16:creationId xmlns:a16="http://schemas.microsoft.com/office/drawing/2014/main" id="{FB2E8797-9F61-98FC-D117-EF16D3D44C50}"/>
                </a:ext>
              </a:extLst>
            </p:cNvPr>
            <p:cNvSpPr/>
            <p:nvPr/>
          </p:nvSpPr>
          <p:spPr bwMode="gray">
            <a:xfrm rot="19076793">
              <a:off x="6555222" y="1919670"/>
              <a:ext cx="116592" cy="796709"/>
            </a:xfrm>
            <a:custGeom>
              <a:avLst/>
              <a:gdLst>
                <a:gd name="connsiteX0" fmla="*/ 0 w 609727"/>
                <a:gd name="connsiteY0" fmla="*/ 304864 h 609727"/>
                <a:gd name="connsiteX1" fmla="*/ 304864 w 609727"/>
                <a:gd name="connsiteY1" fmla="*/ 0 h 609727"/>
                <a:gd name="connsiteX2" fmla="*/ 609728 w 609727"/>
                <a:gd name="connsiteY2" fmla="*/ 304864 h 609727"/>
                <a:gd name="connsiteX3" fmla="*/ 304864 w 609727"/>
                <a:gd name="connsiteY3" fmla="*/ 609728 h 609727"/>
                <a:gd name="connsiteX4" fmla="*/ 0 w 609727"/>
                <a:gd name="connsiteY4" fmla="*/ 304864 h 609727"/>
                <a:gd name="connsiteX0" fmla="*/ 609728 w 701168"/>
                <a:gd name="connsiteY0" fmla="*/ 304864 h 609728"/>
                <a:gd name="connsiteX1" fmla="*/ 304864 w 701168"/>
                <a:gd name="connsiteY1" fmla="*/ 609728 h 609728"/>
                <a:gd name="connsiteX2" fmla="*/ 0 w 701168"/>
                <a:gd name="connsiteY2" fmla="*/ 304864 h 609728"/>
                <a:gd name="connsiteX3" fmla="*/ 304864 w 701168"/>
                <a:gd name="connsiteY3" fmla="*/ 0 h 609728"/>
                <a:gd name="connsiteX4" fmla="*/ 701168 w 701168"/>
                <a:gd name="connsiteY4" fmla="*/ 396304 h 609728"/>
                <a:gd name="connsiteX0" fmla="*/ 609728 w 609728"/>
                <a:gd name="connsiteY0" fmla="*/ 304864 h 609728"/>
                <a:gd name="connsiteX1" fmla="*/ 304864 w 609728"/>
                <a:gd name="connsiteY1" fmla="*/ 609728 h 609728"/>
                <a:gd name="connsiteX2" fmla="*/ 0 w 609728"/>
                <a:gd name="connsiteY2" fmla="*/ 304864 h 609728"/>
                <a:gd name="connsiteX3" fmla="*/ 304864 w 609728"/>
                <a:gd name="connsiteY3" fmla="*/ 0 h 609728"/>
                <a:gd name="connsiteX0" fmla="*/ 304864 w 304864"/>
                <a:gd name="connsiteY0" fmla="*/ 609728 h 609728"/>
                <a:gd name="connsiteX1" fmla="*/ 0 w 304864"/>
                <a:gd name="connsiteY1" fmla="*/ 304864 h 609728"/>
                <a:gd name="connsiteX2" fmla="*/ 304864 w 304864"/>
                <a:gd name="connsiteY2" fmla="*/ 0 h 609728"/>
                <a:gd name="connsiteX0" fmla="*/ 0 w 304864"/>
                <a:gd name="connsiteY0" fmla="*/ 304864 h 304864"/>
                <a:gd name="connsiteX1" fmla="*/ 304864 w 304864"/>
                <a:gd name="connsiteY1" fmla="*/ 0 h 304864"/>
                <a:gd name="connsiteX0" fmla="*/ 0 w 182880"/>
                <a:gd name="connsiteY0" fmla="*/ 301196 h 301196"/>
                <a:gd name="connsiteX1" fmla="*/ 182880 w 182880"/>
                <a:gd name="connsiteY1" fmla="*/ 0 h 301196"/>
                <a:gd name="connsiteX0" fmla="*/ 75378 w 258258"/>
                <a:gd name="connsiteY0" fmla="*/ 301196 h 301196"/>
                <a:gd name="connsiteX1" fmla="*/ 258258 w 258258"/>
                <a:gd name="connsiteY1" fmla="*/ 0 h 301196"/>
                <a:gd name="connsiteX0" fmla="*/ 83961 w 227280"/>
                <a:gd name="connsiteY0" fmla="*/ 282857 h 282857"/>
                <a:gd name="connsiteX1" fmla="*/ 227279 w 227280"/>
                <a:gd name="connsiteY1" fmla="*/ 0 h 282857"/>
                <a:gd name="connsiteX0" fmla="*/ 36482 w 607840"/>
                <a:gd name="connsiteY0" fmla="*/ 281214 h 281214"/>
                <a:gd name="connsiteX1" fmla="*/ 607840 w 607840"/>
                <a:gd name="connsiteY1" fmla="*/ 0 h 281214"/>
                <a:gd name="connsiteX0" fmla="*/ 72151 w 643509"/>
                <a:gd name="connsiteY0" fmla="*/ 281214 h 281214"/>
                <a:gd name="connsiteX1" fmla="*/ 643509 w 643509"/>
                <a:gd name="connsiteY1" fmla="*/ 0 h 281214"/>
                <a:gd name="connsiteX0" fmla="*/ 68221 w 665038"/>
                <a:gd name="connsiteY0" fmla="*/ 294112 h 294112"/>
                <a:gd name="connsiteX1" fmla="*/ 665038 w 665038"/>
                <a:gd name="connsiteY1" fmla="*/ 0 h 294112"/>
                <a:gd name="connsiteX0" fmla="*/ 232878 w 829695"/>
                <a:gd name="connsiteY0" fmla="*/ 294112 h 294112"/>
                <a:gd name="connsiteX1" fmla="*/ 829695 w 829695"/>
                <a:gd name="connsiteY1" fmla="*/ 0 h 29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9695" h="294112">
                  <a:moveTo>
                    <a:pt x="232878" y="294112"/>
                  </a:moveTo>
                  <a:cubicBezTo>
                    <a:pt x="-336543" y="214301"/>
                    <a:pt x="245708" y="1732"/>
                    <a:pt x="829695" y="0"/>
                  </a:cubicBezTo>
                </a:path>
              </a:pathLst>
            </a:custGeom>
            <a:ln w="28575" cap="rnd" cmpd="sng" algn="ctr">
              <a:solidFill>
                <a:schemeClr val="tx1">
                  <a:lumMod val="100000"/>
                </a:schemeClr>
              </a:solidFill>
              <a:prstDash val="sysDot"/>
              <a:round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108000" tIns="72000" rIns="108000" bIns="72000" rtlCol="0" anchor="t" anchorCtr="0"/>
            <a:lstStyle/>
            <a:p>
              <a:pPr algn="l"/>
              <a:endParaRPr lang="en-US"/>
            </a:p>
          </p:txBody>
        </p:sp>
        <p:sp>
          <p:nvSpPr>
            <p:cNvPr id="28" name="Ellipse 6">
              <a:extLst>
                <a:ext uri="{FF2B5EF4-FFF2-40B4-BE49-F238E27FC236}">
                  <a16:creationId xmlns:a16="http://schemas.microsoft.com/office/drawing/2014/main" id="{C72C7B7D-9F12-735C-D9D4-7CC1AC824C89}"/>
                </a:ext>
              </a:extLst>
            </p:cNvPr>
            <p:cNvSpPr/>
            <p:nvPr/>
          </p:nvSpPr>
          <p:spPr bwMode="gray">
            <a:xfrm rot="20840706">
              <a:off x="7351128" y="1753782"/>
              <a:ext cx="116592" cy="796709"/>
            </a:xfrm>
            <a:custGeom>
              <a:avLst/>
              <a:gdLst>
                <a:gd name="connsiteX0" fmla="*/ 0 w 609727"/>
                <a:gd name="connsiteY0" fmla="*/ 304864 h 609727"/>
                <a:gd name="connsiteX1" fmla="*/ 304864 w 609727"/>
                <a:gd name="connsiteY1" fmla="*/ 0 h 609727"/>
                <a:gd name="connsiteX2" fmla="*/ 609728 w 609727"/>
                <a:gd name="connsiteY2" fmla="*/ 304864 h 609727"/>
                <a:gd name="connsiteX3" fmla="*/ 304864 w 609727"/>
                <a:gd name="connsiteY3" fmla="*/ 609728 h 609727"/>
                <a:gd name="connsiteX4" fmla="*/ 0 w 609727"/>
                <a:gd name="connsiteY4" fmla="*/ 304864 h 609727"/>
                <a:gd name="connsiteX0" fmla="*/ 609728 w 701168"/>
                <a:gd name="connsiteY0" fmla="*/ 304864 h 609728"/>
                <a:gd name="connsiteX1" fmla="*/ 304864 w 701168"/>
                <a:gd name="connsiteY1" fmla="*/ 609728 h 609728"/>
                <a:gd name="connsiteX2" fmla="*/ 0 w 701168"/>
                <a:gd name="connsiteY2" fmla="*/ 304864 h 609728"/>
                <a:gd name="connsiteX3" fmla="*/ 304864 w 701168"/>
                <a:gd name="connsiteY3" fmla="*/ 0 h 609728"/>
                <a:gd name="connsiteX4" fmla="*/ 701168 w 701168"/>
                <a:gd name="connsiteY4" fmla="*/ 396304 h 609728"/>
                <a:gd name="connsiteX0" fmla="*/ 609728 w 609728"/>
                <a:gd name="connsiteY0" fmla="*/ 304864 h 609728"/>
                <a:gd name="connsiteX1" fmla="*/ 304864 w 609728"/>
                <a:gd name="connsiteY1" fmla="*/ 609728 h 609728"/>
                <a:gd name="connsiteX2" fmla="*/ 0 w 609728"/>
                <a:gd name="connsiteY2" fmla="*/ 304864 h 609728"/>
                <a:gd name="connsiteX3" fmla="*/ 304864 w 609728"/>
                <a:gd name="connsiteY3" fmla="*/ 0 h 609728"/>
                <a:gd name="connsiteX0" fmla="*/ 304864 w 304864"/>
                <a:gd name="connsiteY0" fmla="*/ 609728 h 609728"/>
                <a:gd name="connsiteX1" fmla="*/ 0 w 304864"/>
                <a:gd name="connsiteY1" fmla="*/ 304864 h 609728"/>
                <a:gd name="connsiteX2" fmla="*/ 304864 w 304864"/>
                <a:gd name="connsiteY2" fmla="*/ 0 h 609728"/>
                <a:gd name="connsiteX0" fmla="*/ 0 w 304864"/>
                <a:gd name="connsiteY0" fmla="*/ 304864 h 304864"/>
                <a:gd name="connsiteX1" fmla="*/ 304864 w 304864"/>
                <a:gd name="connsiteY1" fmla="*/ 0 h 304864"/>
                <a:gd name="connsiteX0" fmla="*/ 0 w 182880"/>
                <a:gd name="connsiteY0" fmla="*/ 301196 h 301196"/>
                <a:gd name="connsiteX1" fmla="*/ 182880 w 182880"/>
                <a:gd name="connsiteY1" fmla="*/ 0 h 301196"/>
                <a:gd name="connsiteX0" fmla="*/ 75378 w 258258"/>
                <a:gd name="connsiteY0" fmla="*/ 301196 h 301196"/>
                <a:gd name="connsiteX1" fmla="*/ 258258 w 258258"/>
                <a:gd name="connsiteY1" fmla="*/ 0 h 301196"/>
                <a:gd name="connsiteX0" fmla="*/ 83961 w 227280"/>
                <a:gd name="connsiteY0" fmla="*/ 282857 h 282857"/>
                <a:gd name="connsiteX1" fmla="*/ 227279 w 227280"/>
                <a:gd name="connsiteY1" fmla="*/ 0 h 282857"/>
                <a:gd name="connsiteX0" fmla="*/ 36482 w 607840"/>
                <a:gd name="connsiteY0" fmla="*/ 281214 h 281214"/>
                <a:gd name="connsiteX1" fmla="*/ 607840 w 607840"/>
                <a:gd name="connsiteY1" fmla="*/ 0 h 281214"/>
                <a:gd name="connsiteX0" fmla="*/ 72151 w 643509"/>
                <a:gd name="connsiteY0" fmla="*/ 281214 h 281214"/>
                <a:gd name="connsiteX1" fmla="*/ 643509 w 643509"/>
                <a:gd name="connsiteY1" fmla="*/ 0 h 281214"/>
                <a:gd name="connsiteX0" fmla="*/ 68221 w 665038"/>
                <a:gd name="connsiteY0" fmla="*/ 294112 h 294112"/>
                <a:gd name="connsiteX1" fmla="*/ 665038 w 665038"/>
                <a:gd name="connsiteY1" fmla="*/ 0 h 294112"/>
                <a:gd name="connsiteX0" fmla="*/ 232878 w 829695"/>
                <a:gd name="connsiteY0" fmla="*/ 294112 h 294112"/>
                <a:gd name="connsiteX1" fmla="*/ 829695 w 829695"/>
                <a:gd name="connsiteY1" fmla="*/ 0 h 29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9695" h="294112">
                  <a:moveTo>
                    <a:pt x="232878" y="294112"/>
                  </a:moveTo>
                  <a:cubicBezTo>
                    <a:pt x="-336543" y="214301"/>
                    <a:pt x="245708" y="1732"/>
                    <a:pt x="829695" y="0"/>
                  </a:cubicBezTo>
                </a:path>
              </a:pathLst>
            </a:custGeom>
            <a:ln w="28575" cap="rnd" cmpd="sng" algn="ctr">
              <a:solidFill>
                <a:schemeClr val="tx1">
                  <a:lumMod val="100000"/>
                </a:schemeClr>
              </a:solidFill>
              <a:prstDash val="sysDot"/>
              <a:round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108000" tIns="72000" rIns="108000" bIns="72000" rtlCol="0" anchor="t" anchorCtr="0"/>
            <a:lstStyle/>
            <a:p>
              <a:pPr algn="l"/>
              <a:endParaRPr lang="en-US"/>
            </a:p>
          </p:txBody>
        </p:sp>
        <p:pic>
          <p:nvPicPr>
            <p:cNvPr id="29" name="Picture 1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32E53A40-6CC1-D0D4-4670-B4CBCE7DB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14534" y="2089175"/>
              <a:ext cx="794229" cy="35601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0" name="Picture 16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6BE4E9C8-4060-5667-1A5F-0BE48C459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61066" y="2272351"/>
              <a:ext cx="650583" cy="37087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1" name="Picture 18" descr="A picture containing map&#10;&#10;Description automatically generated">
              <a:extLst>
                <a:ext uri="{FF2B5EF4-FFF2-40B4-BE49-F238E27FC236}">
                  <a16:creationId xmlns:a16="http://schemas.microsoft.com/office/drawing/2014/main" id="{6C276E27-4F91-50DD-755A-C24C051E3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260602" y="2166585"/>
              <a:ext cx="756459" cy="42817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32" name="Picture 17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9EFABE06-B55F-7540-842A-605EAD5CE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28905" y="2347630"/>
              <a:ext cx="579351" cy="44319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AEB18E60-618F-FD0E-9527-E9534D94388F}"/>
                </a:ext>
              </a:extLst>
            </p:cNvPr>
            <p:cNvGrpSpPr/>
            <p:nvPr/>
          </p:nvGrpSpPr>
          <p:grpSpPr>
            <a:xfrm>
              <a:off x="6148059" y="1378386"/>
              <a:ext cx="566982" cy="763875"/>
              <a:chOff x="2463022" y="1247984"/>
              <a:chExt cx="1597438" cy="1821310"/>
            </a:xfrm>
          </p:grpSpPr>
          <p:sp>
            <p:nvSpPr>
              <p:cNvPr id="39" name="Freeform 77">
                <a:extLst>
                  <a:ext uri="{FF2B5EF4-FFF2-40B4-BE49-F238E27FC236}">
                    <a16:creationId xmlns:a16="http://schemas.microsoft.com/office/drawing/2014/main" id="{7A8AB56E-B2B2-5A67-8185-7E5ECA2C6081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3080906" y="1247984"/>
                <a:ext cx="979554" cy="1438471"/>
              </a:xfrm>
              <a:custGeom>
                <a:avLst/>
                <a:gdLst>
                  <a:gd name="T0" fmla="*/ 846 w 2580"/>
                  <a:gd name="T1" fmla="*/ 1489 h 3787"/>
                  <a:gd name="T2" fmla="*/ 953 w 2580"/>
                  <a:gd name="T3" fmla="*/ 1597 h 3787"/>
                  <a:gd name="T4" fmla="*/ 1061 w 2580"/>
                  <a:gd name="T5" fmla="*/ 1489 h 3787"/>
                  <a:gd name="T6" fmla="*/ 953 w 2580"/>
                  <a:gd name="T7" fmla="*/ 1381 h 3787"/>
                  <a:gd name="T8" fmla="*/ 846 w 2580"/>
                  <a:gd name="T9" fmla="*/ 1489 h 3787"/>
                  <a:gd name="T10" fmla="*/ 1015 w 2580"/>
                  <a:gd name="T11" fmla="*/ 1636 h 3787"/>
                  <a:gd name="T12" fmla="*/ 1108 w 2580"/>
                  <a:gd name="T13" fmla="*/ 3787 h 3787"/>
                  <a:gd name="T14" fmla="*/ 799 w 2580"/>
                  <a:gd name="T15" fmla="*/ 3787 h 3787"/>
                  <a:gd name="T16" fmla="*/ 875 w 2580"/>
                  <a:gd name="T17" fmla="*/ 2029 h 3787"/>
                  <a:gd name="T18" fmla="*/ 63 w 2580"/>
                  <a:gd name="T19" fmla="*/ 2809 h 3787"/>
                  <a:gd name="T20" fmla="*/ 0 w 2580"/>
                  <a:gd name="T21" fmla="*/ 2817 h 3787"/>
                  <a:gd name="T22" fmla="*/ 835 w 2580"/>
                  <a:gd name="T23" fmla="*/ 1595 h 3787"/>
                  <a:gd name="T24" fmla="*/ 794 w 2580"/>
                  <a:gd name="T25" fmla="*/ 1489 h 3787"/>
                  <a:gd name="T26" fmla="*/ 808 w 2580"/>
                  <a:gd name="T27" fmla="*/ 1426 h 3787"/>
                  <a:gd name="T28" fmla="*/ 543 w 2580"/>
                  <a:gd name="T29" fmla="*/ 1223 h 3787"/>
                  <a:gd name="T30" fmla="*/ 256 w 2580"/>
                  <a:gd name="T31" fmla="*/ 58 h 3787"/>
                  <a:gd name="T32" fmla="*/ 280 w 2580"/>
                  <a:gd name="T33" fmla="*/ 0 h 3787"/>
                  <a:gd name="T34" fmla="*/ 921 w 2580"/>
                  <a:gd name="T35" fmla="*/ 1333 h 3787"/>
                  <a:gd name="T36" fmla="*/ 954 w 2580"/>
                  <a:gd name="T37" fmla="*/ 1330 h 3787"/>
                  <a:gd name="T38" fmla="*/ 1081 w 2580"/>
                  <a:gd name="T39" fmla="*/ 1395 h 3787"/>
                  <a:gd name="T40" fmla="*/ 1389 w 2580"/>
                  <a:gd name="T41" fmla="*/ 1267 h 3787"/>
                  <a:gd name="T42" fmla="*/ 2542 w 2580"/>
                  <a:gd name="T43" fmla="*/ 1601 h 3787"/>
                  <a:gd name="T44" fmla="*/ 2580 w 2580"/>
                  <a:gd name="T45" fmla="*/ 1651 h 3787"/>
                  <a:gd name="T46" fmla="*/ 1104 w 2580"/>
                  <a:gd name="T47" fmla="*/ 1539 h 3787"/>
                  <a:gd name="T48" fmla="*/ 1015 w 2580"/>
                  <a:gd name="T49" fmla="*/ 1636 h 3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80" h="3787">
                    <a:moveTo>
                      <a:pt x="846" y="1489"/>
                    </a:moveTo>
                    <a:cubicBezTo>
                      <a:pt x="846" y="1549"/>
                      <a:pt x="894" y="1597"/>
                      <a:pt x="953" y="1597"/>
                    </a:cubicBezTo>
                    <a:cubicBezTo>
                      <a:pt x="1013" y="1597"/>
                      <a:pt x="1061" y="1549"/>
                      <a:pt x="1061" y="1489"/>
                    </a:cubicBezTo>
                    <a:cubicBezTo>
                      <a:pt x="1061" y="1430"/>
                      <a:pt x="1013" y="1381"/>
                      <a:pt x="953" y="1381"/>
                    </a:cubicBezTo>
                    <a:cubicBezTo>
                      <a:pt x="894" y="1381"/>
                      <a:pt x="846" y="1430"/>
                      <a:pt x="846" y="1489"/>
                    </a:cubicBezTo>
                    <a:close/>
                    <a:moveTo>
                      <a:pt x="1015" y="1636"/>
                    </a:moveTo>
                    <a:lnTo>
                      <a:pt x="1108" y="3787"/>
                    </a:lnTo>
                    <a:lnTo>
                      <a:pt x="799" y="3787"/>
                    </a:lnTo>
                    <a:lnTo>
                      <a:pt x="875" y="2029"/>
                    </a:lnTo>
                    <a:lnTo>
                      <a:pt x="63" y="2809"/>
                    </a:lnTo>
                    <a:lnTo>
                      <a:pt x="0" y="2817"/>
                    </a:lnTo>
                    <a:lnTo>
                      <a:pt x="835" y="1595"/>
                    </a:lnTo>
                    <a:cubicBezTo>
                      <a:pt x="810" y="1567"/>
                      <a:pt x="794" y="1530"/>
                      <a:pt x="794" y="1489"/>
                    </a:cubicBezTo>
                    <a:cubicBezTo>
                      <a:pt x="794" y="1467"/>
                      <a:pt x="799" y="1445"/>
                      <a:pt x="808" y="1426"/>
                    </a:cubicBezTo>
                    <a:lnTo>
                      <a:pt x="543" y="1223"/>
                    </a:lnTo>
                    <a:lnTo>
                      <a:pt x="256" y="58"/>
                    </a:lnTo>
                    <a:lnTo>
                      <a:pt x="280" y="0"/>
                    </a:lnTo>
                    <a:lnTo>
                      <a:pt x="921" y="1333"/>
                    </a:lnTo>
                    <a:cubicBezTo>
                      <a:pt x="932" y="1331"/>
                      <a:pt x="942" y="1330"/>
                      <a:pt x="954" y="1330"/>
                    </a:cubicBezTo>
                    <a:cubicBezTo>
                      <a:pt x="1006" y="1330"/>
                      <a:pt x="1052" y="1356"/>
                      <a:pt x="1081" y="1395"/>
                    </a:cubicBezTo>
                    <a:lnTo>
                      <a:pt x="1389" y="1267"/>
                    </a:lnTo>
                    <a:lnTo>
                      <a:pt x="2542" y="1601"/>
                    </a:lnTo>
                    <a:lnTo>
                      <a:pt x="2580" y="1651"/>
                    </a:lnTo>
                    <a:lnTo>
                      <a:pt x="1104" y="1539"/>
                    </a:lnTo>
                    <a:cubicBezTo>
                      <a:pt x="1090" y="1583"/>
                      <a:pt x="1057" y="1618"/>
                      <a:pt x="1015" y="1636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40" name="Grafik 39" descr="Solarmodule mit einfarbiger Füllung">
                <a:extLst>
                  <a:ext uri="{FF2B5EF4-FFF2-40B4-BE49-F238E27FC236}">
                    <a16:creationId xmlns:a16="http://schemas.microsoft.com/office/drawing/2014/main" id="{E2A7EB25-F506-F0EC-B5B5-F3BD2F1B67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2463022" y="2154894"/>
                <a:ext cx="914400" cy="914400"/>
              </a:xfrm>
              <a:prstGeom prst="rect">
                <a:avLst/>
              </a:prstGeom>
            </p:spPr>
          </p:pic>
        </p:grpSp>
        <p:pic>
          <p:nvPicPr>
            <p:cNvPr id="34" name="Grafik 33" descr="Gebäude mit einfarbiger Füllung">
              <a:extLst>
                <a:ext uri="{FF2B5EF4-FFF2-40B4-BE49-F238E27FC236}">
                  <a16:creationId xmlns:a16="http://schemas.microsoft.com/office/drawing/2014/main" id="{77B26BDF-03FD-8D04-DA0D-49500EF4C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7153844" y="1265331"/>
              <a:ext cx="486288" cy="486288"/>
            </a:xfrm>
            <a:prstGeom prst="rect">
              <a:avLst/>
            </a:prstGeom>
          </p:spPr>
        </p:pic>
        <p:sp>
          <p:nvSpPr>
            <p:cNvPr id="35" name="Ellipse 6">
              <a:extLst>
                <a:ext uri="{FF2B5EF4-FFF2-40B4-BE49-F238E27FC236}">
                  <a16:creationId xmlns:a16="http://schemas.microsoft.com/office/drawing/2014/main" id="{B2F625E2-7360-A820-6BAD-F8409DD53469}"/>
                </a:ext>
              </a:extLst>
            </p:cNvPr>
            <p:cNvSpPr/>
            <p:nvPr/>
          </p:nvSpPr>
          <p:spPr bwMode="gray">
            <a:xfrm rot="20840706">
              <a:off x="6882047" y="2710366"/>
              <a:ext cx="116592" cy="796709"/>
            </a:xfrm>
            <a:custGeom>
              <a:avLst/>
              <a:gdLst>
                <a:gd name="connsiteX0" fmla="*/ 0 w 609727"/>
                <a:gd name="connsiteY0" fmla="*/ 304864 h 609727"/>
                <a:gd name="connsiteX1" fmla="*/ 304864 w 609727"/>
                <a:gd name="connsiteY1" fmla="*/ 0 h 609727"/>
                <a:gd name="connsiteX2" fmla="*/ 609728 w 609727"/>
                <a:gd name="connsiteY2" fmla="*/ 304864 h 609727"/>
                <a:gd name="connsiteX3" fmla="*/ 304864 w 609727"/>
                <a:gd name="connsiteY3" fmla="*/ 609728 h 609727"/>
                <a:gd name="connsiteX4" fmla="*/ 0 w 609727"/>
                <a:gd name="connsiteY4" fmla="*/ 304864 h 609727"/>
                <a:gd name="connsiteX0" fmla="*/ 609728 w 701168"/>
                <a:gd name="connsiteY0" fmla="*/ 304864 h 609728"/>
                <a:gd name="connsiteX1" fmla="*/ 304864 w 701168"/>
                <a:gd name="connsiteY1" fmla="*/ 609728 h 609728"/>
                <a:gd name="connsiteX2" fmla="*/ 0 w 701168"/>
                <a:gd name="connsiteY2" fmla="*/ 304864 h 609728"/>
                <a:gd name="connsiteX3" fmla="*/ 304864 w 701168"/>
                <a:gd name="connsiteY3" fmla="*/ 0 h 609728"/>
                <a:gd name="connsiteX4" fmla="*/ 701168 w 701168"/>
                <a:gd name="connsiteY4" fmla="*/ 396304 h 609728"/>
                <a:gd name="connsiteX0" fmla="*/ 609728 w 609728"/>
                <a:gd name="connsiteY0" fmla="*/ 304864 h 609728"/>
                <a:gd name="connsiteX1" fmla="*/ 304864 w 609728"/>
                <a:gd name="connsiteY1" fmla="*/ 609728 h 609728"/>
                <a:gd name="connsiteX2" fmla="*/ 0 w 609728"/>
                <a:gd name="connsiteY2" fmla="*/ 304864 h 609728"/>
                <a:gd name="connsiteX3" fmla="*/ 304864 w 609728"/>
                <a:gd name="connsiteY3" fmla="*/ 0 h 609728"/>
                <a:gd name="connsiteX0" fmla="*/ 304864 w 304864"/>
                <a:gd name="connsiteY0" fmla="*/ 609728 h 609728"/>
                <a:gd name="connsiteX1" fmla="*/ 0 w 304864"/>
                <a:gd name="connsiteY1" fmla="*/ 304864 h 609728"/>
                <a:gd name="connsiteX2" fmla="*/ 304864 w 304864"/>
                <a:gd name="connsiteY2" fmla="*/ 0 h 609728"/>
                <a:gd name="connsiteX0" fmla="*/ 0 w 304864"/>
                <a:gd name="connsiteY0" fmla="*/ 304864 h 304864"/>
                <a:gd name="connsiteX1" fmla="*/ 304864 w 304864"/>
                <a:gd name="connsiteY1" fmla="*/ 0 h 304864"/>
                <a:gd name="connsiteX0" fmla="*/ 0 w 182880"/>
                <a:gd name="connsiteY0" fmla="*/ 301196 h 301196"/>
                <a:gd name="connsiteX1" fmla="*/ 182880 w 182880"/>
                <a:gd name="connsiteY1" fmla="*/ 0 h 301196"/>
                <a:gd name="connsiteX0" fmla="*/ 75378 w 258258"/>
                <a:gd name="connsiteY0" fmla="*/ 301196 h 301196"/>
                <a:gd name="connsiteX1" fmla="*/ 258258 w 258258"/>
                <a:gd name="connsiteY1" fmla="*/ 0 h 301196"/>
                <a:gd name="connsiteX0" fmla="*/ 83961 w 227280"/>
                <a:gd name="connsiteY0" fmla="*/ 282857 h 282857"/>
                <a:gd name="connsiteX1" fmla="*/ 227279 w 227280"/>
                <a:gd name="connsiteY1" fmla="*/ 0 h 282857"/>
                <a:gd name="connsiteX0" fmla="*/ 36482 w 607840"/>
                <a:gd name="connsiteY0" fmla="*/ 281214 h 281214"/>
                <a:gd name="connsiteX1" fmla="*/ 607840 w 607840"/>
                <a:gd name="connsiteY1" fmla="*/ 0 h 281214"/>
                <a:gd name="connsiteX0" fmla="*/ 72151 w 643509"/>
                <a:gd name="connsiteY0" fmla="*/ 281214 h 281214"/>
                <a:gd name="connsiteX1" fmla="*/ 643509 w 643509"/>
                <a:gd name="connsiteY1" fmla="*/ 0 h 281214"/>
                <a:gd name="connsiteX0" fmla="*/ 68221 w 665038"/>
                <a:gd name="connsiteY0" fmla="*/ 294112 h 294112"/>
                <a:gd name="connsiteX1" fmla="*/ 665038 w 665038"/>
                <a:gd name="connsiteY1" fmla="*/ 0 h 294112"/>
                <a:gd name="connsiteX0" fmla="*/ 232878 w 829695"/>
                <a:gd name="connsiteY0" fmla="*/ 294112 h 294112"/>
                <a:gd name="connsiteX1" fmla="*/ 829695 w 829695"/>
                <a:gd name="connsiteY1" fmla="*/ 0 h 29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9695" h="294112">
                  <a:moveTo>
                    <a:pt x="232878" y="294112"/>
                  </a:moveTo>
                  <a:cubicBezTo>
                    <a:pt x="-336543" y="214301"/>
                    <a:pt x="245708" y="1732"/>
                    <a:pt x="829695" y="0"/>
                  </a:cubicBezTo>
                </a:path>
              </a:pathLst>
            </a:custGeom>
            <a:ln w="28575" cap="rnd" cmpd="sng" algn="ctr">
              <a:solidFill>
                <a:schemeClr val="tx1">
                  <a:lumMod val="100000"/>
                </a:schemeClr>
              </a:solidFill>
              <a:prstDash val="sysDot"/>
              <a:round/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108000" tIns="72000" rIns="108000" bIns="72000" rtlCol="0" anchor="t" anchorCtr="0"/>
            <a:lstStyle/>
            <a:p>
              <a:pPr algn="l"/>
              <a:endParaRPr lang="en-US"/>
            </a:p>
          </p:txBody>
        </p:sp>
        <p:grpSp>
          <p:nvGrpSpPr>
            <p:cNvPr id="36" name="Group 49">
              <a:extLst>
                <a:ext uri="{FF2B5EF4-FFF2-40B4-BE49-F238E27FC236}">
                  <a16:creationId xmlns:a16="http://schemas.microsoft.com/office/drawing/2014/main" id="{100CBB1F-A66C-28F4-1372-A6F4F877901B}"/>
                </a:ext>
              </a:extLst>
            </p:cNvPr>
            <p:cNvGrpSpPr/>
            <p:nvPr/>
          </p:nvGrpSpPr>
          <p:grpSpPr>
            <a:xfrm>
              <a:off x="6582170" y="3091432"/>
              <a:ext cx="846177" cy="547199"/>
              <a:chOff x="3678512" y="4423081"/>
              <a:chExt cx="2160000" cy="1366462"/>
            </a:xfrm>
          </p:grpSpPr>
          <p:pic>
            <p:nvPicPr>
              <p:cNvPr id="37" name="Grafik 37" descr="Ein Bild, das Spielzeug enthält.&#10;&#10;Automatisch generierte Beschreibung">
                <a:extLst>
                  <a:ext uri="{FF2B5EF4-FFF2-40B4-BE49-F238E27FC236}">
                    <a16:creationId xmlns:a16="http://schemas.microsoft.com/office/drawing/2014/main" id="{32F6AC63-2E00-118A-2794-71BF45454D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78512" y="4423081"/>
                <a:ext cx="2160000" cy="1366462"/>
              </a:xfrm>
              <a:prstGeom prst="rect">
                <a:avLst/>
              </a:prstGeom>
            </p:spPr>
          </p:pic>
          <p:sp>
            <p:nvSpPr>
              <p:cNvPr id="38" name="Freeform 6">
                <a:extLst>
                  <a:ext uri="{FF2B5EF4-FFF2-40B4-BE49-F238E27FC236}">
                    <a16:creationId xmlns:a16="http://schemas.microsoft.com/office/drawing/2014/main" id="{8FE87552-3C41-03F8-9CF8-1196FE67888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253288" y="4681651"/>
                <a:ext cx="287030" cy="177038"/>
              </a:xfrm>
              <a:custGeom>
                <a:avLst/>
                <a:gdLst>
                  <a:gd name="T0" fmla="*/ 3496 w 4441"/>
                  <a:gd name="T1" fmla="*/ 1039 h 2740"/>
                  <a:gd name="T2" fmla="*/ 4252 w 4441"/>
                  <a:gd name="T3" fmla="*/ 1795 h 2740"/>
                  <a:gd name="T4" fmla="*/ 4252 w 4441"/>
                  <a:gd name="T5" fmla="*/ 2740 h 2740"/>
                  <a:gd name="T6" fmla="*/ 4441 w 4441"/>
                  <a:gd name="T7" fmla="*/ 2740 h 2740"/>
                  <a:gd name="T8" fmla="*/ 4441 w 4441"/>
                  <a:gd name="T9" fmla="*/ 1795 h 2740"/>
                  <a:gd name="T10" fmla="*/ 3496 w 4441"/>
                  <a:gd name="T11" fmla="*/ 850 h 2740"/>
                  <a:gd name="T12" fmla="*/ 2363 w 4441"/>
                  <a:gd name="T13" fmla="*/ 850 h 2740"/>
                  <a:gd name="T14" fmla="*/ 2363 w 4441"/>
                  <a:gd name="T15" fmla="*/ 567 h 2740"/>
                  <a:gd name="T16" fmla="*/ 2174 w 4441"/>
                  <a:gd name="T17" fmla="*/ 567 h 2740"/>
                  <a:gd name="T18" fmla="*/ 2174 w 4441"/>
                  <a:gd name="T19" fmla="*/ 283 h 2740"/>
                  <a:gd name="T20" fmla="*/ 1512 w 4441"/>
                  <a:gd name="T21" fmla="*/ 283 h 2740"/>
                  <a:gd name="T22" fmla="*/ 1512 w 4441"/>
                  <a:gd name="T23" fmla="*/ 0 h 2740"/>
                  <a:gd name="T24" fmla="*/ 757 w 4441"/>
                  <a:gd name="T25" fmla="*/ 0 h 2740"/>
                  <a:gd name="T26" fmla="*/ 757 w 4441"/>
                  <a:gd name="T27" fmla="*/ 378 h 2740"/>
                  <a:gd name="T28" fmla="*/ 142 w 4441"/>
                  <a:gd name="T29" fmla="*/ 378 h 2740"/>
                  <a:gd name="T30" fmla="*/ 0 w 4441"/>
                  <a:gd name="T31" fmla="*/ 520 h 2740"/>
                  <a:gd name="T32" fmla="*/ 0 w 4441"/>
                  <a:gd name="T33" fmla="*/ 520 h 2740"/>
                  <a:gd name="T34" fmla="*/ 142 w 4441"/>
                  <a:gd name="T35" fmla="*/ 661 h 2740"/>
                  <a:gd name="T36" fmla="*/ 757 w 4441"/>
                  <a:gd name="T37" fmla="*/ 661 h 2740"/>
                  <a:gd name="T38" fmla="*/ 757 w 4441"/>
                  <a:gd name="T39" fmla="*/ 1228 h 2740"/>
                  <a:gd name="T40" fmla="*/ 142 w 4441"/>
                  <a:gd name="T41" fmla="*/ 1228 h 2740"/>
                  <a:gd name="T42" fmla="*/ 0 w 4441"/>
                  <a:gd name="T43" fmla="*/ 1370 h 2740"/>
                  <a:gd name="T44" fmla="*/ 0 w 4441"/>
                  <a:gd name="T45" fmla="*/ 1370 h 2740"/>
                  <a:gd name="T46" fmla="*/ 142 w 4441"/>
                  <a:gd name="T47" fmla="*/ 1512 h 2740"/>
                  <a:gd name="T48" fmla="*/ 757 w 4441"/>
                  <a:gd name="T49" fmla="*/ 1512 h 2740"/>
                  <a:gd name="T50" fmla="*/ 757 w 4441"/>
                  <a:gd name="T51" fmla="*/ 1890 h 2740"/>
                  <a:gd name="T52" fmla="*/ 1512 w 4441"/>
                  <a:gd name="T53" fmla="*/ 1890 h 2740"/>
                  <a:gd name="T54" fmla="*/ 1512 w 4441"/>
                  <a:gd name="T55" fmla="*/ 1606 h 2740"/>
                  <a:gd name="T56" fmla="*/ 2174 w 4441"/>
                  <a:gd name="T57" fmla="*/ 1606 h 2740"/>
                  <a:gd name="T58" fmla="*/ 2174 w 4441"/>
                  <a:gd name="T59" fmla="*/ 1323 h 2740"/>
                  <a:gd name="T60" fmla="*/ 2363 w 4441"/>
                  <a:gd name="T61" fmla="*/ 1323 h 2740"/>
                  <a:gd name="T62" fmla="*/ 2363 w 4441"/>
                  <a:gd name="T63" fmla="*/ 1039 h 2740"/>
                  <a:gd name="T64" fmla="*/ 3496 w 4441"/>
                  <a:gd name="T65" fmla="*/ 1039 h 2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41" h="2740">
                    <a:moveTo>
                      <a:pt x="3496" y="1039"/>
                    </a:moveTo>
                    <a:cubicBezTo>
                      <a:pt x="3913" y="1039"/>
                      <a:pt x="4252" y="1378"/>
                      <a:pt x="4252" y="1795"/>
                    </a:cubicBezTo>
                    <a:lnTo>
                      <a:pt x="4252" y="2740"/>
                    </a:lnTo>
                    <a:lnTo>
                      <a:pt x="4441" y="2740"/>
                    </a:lnTo>
                    <a:lnTo>
                      <a:pt x="4441" y="1795"/>
                    </a:lnTo>
                    <a:cubicBezTo>
                      <a:pt x="4441" y="1274"/>
                      <a:pt x="4017" y="850"/>
                      <a:pt x="3496" y="850"/>
                    </a:cubicBezTo>
                    <a:lnTo>
                      <a:pt x="2363" y="850"/>
                    </a:lnTo>
                    <a:lnTo>
                      <a:pt x="2363" y="567"/>
                    </a:lnTo>
                    <a:lnTo>
                      <a:pt x="2174" y="567"/>
                    </a:lnTo>
                    <a:lnTo>
                      <a:pt x="2174" y="283"/>
                    </a:lnTo>
                    <a:lnTo>
                      <a:pt x="1512" y="283"/>
                    </a:lnTo>
                    <a:lnTo>
                      <a:pt x="1512" y="0"/>
                    </a:lnTo>
                    <a:lnTo>
                      <a:pt x="757" y="0"/>
                    </a:lnTo>
                    <a:lnTo>
                      <a:pt x="757" y="378"/>
                    </a:lnTo>
                    <a:lnTo>
                      <a:pt x="142" y="378"/>
                    </a:lnTo>
                    <a:cubicBezTo>
                      <a:pt x="64" y="378"/>
                      <a:pt x="0" y="441"/>
                      <a:pt x="0" y="520"/>
                    </a:cubicBezTo>
                    <a:lnTo>
                      <a:pt x="0" y="520"/>
                    </a:lnTo>
                    <a:cubicBezTo>
                      <a:pt x="0" y="598"/>
                      <a:pt x="64" y="661"/>
                      <a:pt x="142" y="661"/>
                    </a:cubicBezTo>
                    <a:lnTo>
                      <a:pt x="757" y="661"/>
                    </a:lnTo>
                    <a:lnTo>
                      <a:pt x="757" y="1228"/>
                    </a:lnTo>
                    <a:lnTo>
                      <a:pt x="142" y="1228"/>
                    </a:lnTo>
                    <a:cubicBezTo>
                      <a:pt x="64" y="1228"/>
                      <a:pt x="0" y="1292"/>
                      <a:pt x="0" y="1370"/>
                    </a:cubicBezTo>
                    <a:lnTo>
                      <a:pt x="0" y="1370"/>
                    </a:lnTo>
                    <a:cubicBezTo>
                      <a:pt x="0" y="1448"/>
                      <a:pt x="64" y="1512"/>
                      <a:pt x="142" y="1512"/>
                    </a:cubicBezTo>
                    <a:lnTo>
                      <a:pt x="757" y="1512"/>
                    </a:lnTo>
                    <a:lnTo>
                      <a:pt x="757" y="1890"/>
                    </a:lnTo>
                    <a:lnTo>
                      <a:pt x="1512" y="1890"/>
                    </a:lnTo>
                    <a:lnTo>
                      <a:pt x="1512" y="1606"/>
                    </a:lnTo>
                    <a:lnTo>
                      <a:pt x="2174" y="1606"/>
                    </a:lnTo>
                    <a:lnTo>
                      <a:pt x="2174" y="1323"/>
                    </a:lnTo>
                    <a:lnTo>
                      <a:pt x="2363" y="1323"/>
                    </a:lnTo>
                    <a:lnTo>
                      <a:pt x="2363" y="1039"/>
                    </a:lnTo>
                    <a:lnTo>
                      <a:pt x="3496" y="1039"/>
                    </a:lnTo>
                  </a:path>
                </a:pathLst>
              </a:custGeom>
              <a:solidFill>
                <a:srgbClr val="3C46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41" name="Textfeld 40">
            <a:extLst>
              <a:ext uri="{FF2B5EF4-FFF2-40B4-BE49-F238E27FC236}">
                <a16:creationId xmlns:a16="http://schemas.microsoft.com/office/drawing/2014/main" id="{0BB7832E-4CE9-74C4-928D-08D4E8E743A1}"/>
              </a:ext>
            </a:extLst>
          </p:cNvPr>
          <p:cNvSpPr txBox="1"/>
          <p:nvPr/>
        </p:nvSpPr>
        <p:spPr>
          <a:xfrm rot="2364903">
            <a:off x="10914950" y="3227802"/>
            <a:ext cx="1257939" cy="246221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Just started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3E246222-4B09-F084-0A14-8D1FC4A08816}"/>
              </a:ext>
            </a:extLst>
          </p:cNvPr>
          <p:cNvSpPr txBox="1"/>
          <p:nvPr/>
        </p:nvSpPr>
        <p:spPr>
          <a:xfrm>
            <a:off x="8342980" y="3483594"/>
            <a:ext cx="3849020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defTabSz="914126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879BAA"/>
              </a:buClr>
              <a:buSzPct val="100000"/>
            </a:pPr>
            <a:r>
              <a:rPr lang="en-US" b="1" dirty="0">
                <a:sym typeface="Wingdings" pitchFamily="2" charset="2"/>
              </a:rPr>
              <a:t> OPC UA Binding for </a:t>
            </a:r>
            <a:r>
              <a:rPr lang="en-US" b="1" dirty="0" err="1">
                <a:sym typeface="Wingdings" pitchFamily="2" charset="2"/>
              </a:rPr>
              <a:t>WoT</a:t>
            </a:r>
            <a:endParaRPr lang="en-US" b="1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8738ECDE-0C19-5AAC-3732-ED7FCB7CF99D}"/>
              </a:ext>
            </a:extLst>
          </p:cNvPr>
          <p:cNvSpPr txBox="1"/>
          <p:nvPr/>
        </p:nvSpPr>
        <p:spPr>
          <a:xfrm>
            <a:off x="8438729" y="5899891"/>
            <a:ext cx="31407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ym typeface="Wingdings" pitchFamily="2" charset="2"/>
              </a:rPr>
              <a:t> </a:t>
            </a:r>
            <a:r>
              <a:rPr lang="en-US" sz="1600" b="1" dirty="0">
                <a:sym typeface="Wingdings" pitchFamily="2" charset="2"/>
                <a:hlinkClick r:id="rId16"/>
              </a:rPr>
              <a:t>WoT Connectivity Companion </a:t>
            </a:r>
            <a:endParaRPr lang="en-US" sz="1600" b="1" dirty="0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58E89869-3922-18BC-23E9-091FB1EB447A}"/>
              </a:ext>
            </a:extLst>
          </p:cNvPr>
          <p:cNvSpPr txBox="1"/>
          <p:nvPr/>
        </p:nvSpPr>
        <p:spPr>
          <a:xfrm rot="2364903">
            <a:off x="10857635" y="5704530"/>
            <a:ext cx="1257939" cy="246221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Released</a:t>
            </a:r>
          </a:p>
        </p:txBody>
      </p:sp>
    </p:spTree>
    <p:extLst>
      <p:ext uri="{BB962C8B-B14F-4D97-AF65-F5344CB8AC3E}">
        <p14:creationId xmlns:p14="http://schemas.microsoft.com/office/powerpoint/2010/main" val="285631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5" grpId="0"/>
      <p:bldP spid="13" grpId="0"/>
      <p:bldP spid="16" grpId="0"/>
      <p:bldP spid="17" grpId="0" animBg="1"/>
      <p:bldP spid="18" grpId="0" animBg="1"/>
      <p:bldP spid="22" grpId="0" animBg="1"/>
      <p:bldP spid="41" grpId="0" animBg="1"/>
      <p:bldP spid="43" grpId="0"/>
      <p:bldP spid="46" grpId="0"/>
      <p:bldP spid="4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617B1-6145-8F1E-7A9D-25B393525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ym typeface="Wingdings" pitchFamily="2" charset="2"/>
              </a:rPr>
              <a:t>OPC UA Binding for </a:t>
            </a:r>
            <a:r>
              <a:rPr lang="en-US" b="1" dirty="0" err="1">
                <a:sym typeface="Wingdings" pitchFamily="2" charset="2"/>
              </a:rPr>
              <a:t>WoT</a:t>
            </a:r>
            <a:r>
              <a:rPr lang="en-US" b="1" dirty="0">
                <a:sym typeface="Wingdings" pitchFamily="2" charset="2"/>
              </a:rPr>
              <a:t> Status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E2B938-9797-0D4A-C856-04F391F09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WG started at OPC Foundation in July 2024</a:t>
            </a:r>
          </a:p>
          <a:p>
            <a:pPr lvl="1"/>
            <a:r>
              <a:rPr lang="en-US" dirty="0"/>
              <a:t>bi-weekly meetings </a:t>
            </a:r>
          </a:p>
          <a:p>
            <a:pPr lvl="1"/>
            <a:r>
              <a:rPr lang="en-US" dirty="0"/>
              <a:t>next on Tuesday October 8</a:t>
            </a:r>
            <a:r>
              <a:rPr lang="en-US" baseline="30000" dirty="0"/>
              <a:t>th</a:t>
            </a:r>
            <a:r>
              <a:rPr lang="en-US" dirty="0"/>
              <a:t>, 7am PDT/4pm CEST</a:t>
            </a:r>
          </a:p>
          <a:p>
            <a:endParaRPr lang="en-US" dirty="0"/>
          </a:p>
          <a:p>
            <a:r>
              <a:rPr lang="en-US" dirty="0"/>
              <a:t>OPC UA Binding for </a:t>
            </a:r>
            <a:r>
              <a:rPr lang="en-US" dirty="0" err="1"/>
              <a:t>WoT</a:t>
            </a:r>
            <a:r>
              <a:rPr lang="en-US" dirty="0"/>
              <a:t> will be the first official external entry of the new binding registry concept of </a:t>
            </a:r>
            <a:r>
              <a:rPr lang="en-US" dirty="0" err="1"/>
              <a:t>WoT</a:t>
            </a:r>
            <a:r>
              <a:rPr lang="en-US" dirty="0"/>
              <a:t> 2.0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Awaiting the first draft for the </a:t>
            </a:r>
            <a:r>
              <a:rPr lang="en-US" dirty="0" err="1"/>
              <a:t>PlugFest</a:t>
            </a:r>
            <a:r>
              <a:rPr lang="en-US" dirty="0"/>
              <a:t> at the </a:t>
            </a:r>
            <a:r>
              <a:rPr lang="en-US" dirty="0" err="1"/>
              <a:t>WoT</a:t>
            </a:r>
            <a:r>
              <a:rPr lang="en-US" dirty="0"/>
              <a:t> week in Munich at the end of November (Details of </a:t>
            </a:r>
            <a:r>
              <a:rPr lang="en-US" dirty="0" err="1"/>
              <a:t>WoT</a:t>
            </a:r>
            <a:r>
              <a:rPr lang="en-US" dirty="0"/>
              <a:t> week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12936E-BA76-EA33-B767-7C154C1EB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E07F315-EAAE-6DA8-4E8A-A09D733AF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7BAF2D5-61A7-061D-58EA-5A561DDC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2024-09-26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83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-09-DD-WoT-TPAC-Session-Presenter.pptx" id="{2F03DFF5-91A5-4415-8067-BEB302ADB9C1}" vid="{431ED2FE-334E-4AC5-99DC-F1C042D2CEA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Template-2023-09-DD-WoT-TPAC-Session-Presenter (1)</Template>
  <TotalTime>0</TotalTime>
  <Words>208</Words>
  <Application>Microsoft Macintosh PowerPoint</Application>
  <PresentationFormat>Breitbild</PresentationFormat>
  <Paragraphs>31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Wingdings</vt:lpstr>
      <vt:lpstr>Office Theme</vt:lpstr>
      <vt:lpstr>Liaisons – OPC UA</vt:lpstr>
      <vt:lpstr>WoT as a complementary solution for OPC UA</vt:lpstr>
      <vt:lpstr>OPC UA Binding for WoT Status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Mccool, Michael</dc:creator>
  <cp:lastModifiedBy>Kaebisch, Sebastian (T CED IIS-DE)</cp:lastModifiedBy>
  <cp:revision>9</cp:revision>
  <dcterms:created xsi:type="dcterms:W3CDTF">2024-09-04T13:22:45Z</dcterms:created>
  <dcterms:modified xsi:type="dcterms:W3CDTF">2024-09-26T15:47:04Z</dcterms:modified>
</cp:coreProperties>
</file>

<file path=docProps/thumbnail.jpeg>
</file>